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859" r:id="rId2"/>
    <p:sldId id="1140" r:id="rId3"/>
    <p:sldId id="1142" r:id="rId4"/>
    <p:sldId id="1143" r:id="rId5"/>
    <p:sldId id="1169" r:id="rId6"/>
    <p:sldId id="1170" r:id="rId7"/>
    <p:sldId id="1171" r:id="rId8"/>
    <p:sldId id="1172" r:id="rId9"/>
    <p:sldId id="1173" r:id="rId10"/>
    <p:sldId id="1174" r:id="rId11"/>
    <p:sldId id="1175" r:id="rId12"/>
    <p:sldId id="1176" r:id="rId13"/>
    <p:sldId id="1177" r:id="rId14"/>
    <p:sldId id="1178" r:id="rId15"/>
    <p:sldId id="1179" r:id="rId16"/>
    <p:sldId id="1180" r:id="rId17"/>
    <p:sldId id="1181" r:id="rId18"/>
    <p:sldId id="1182" r:id="rId19"/>
    <p:sldId id="1183" r:id="rId20"/>
    <p:sldId id="1184" r:id="rId21"/>
    <p:sldId id="1185" r:id="rId22"/>
    <p:sldId id="1186" r:id="rId23"/>
    <p:sldId id="1187" r:id="rId24"/>
    <p:sldId id="1188" r:id="rId25"/>
    <p:sldId id="1144" r:id="rId2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32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700808"/>
            <a:ext cx="11523345" cy="1110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E  </a:t>
            </a:r>
            <a:r>
              <a:rPr lang="zh-CN" altLang="en-US" sz="5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新趋势卷</a:t>
            </a:r>
            <a:endParaRPr lang="en-US" altLang="zh-CN" sz="50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96952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E23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新情境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深圳中考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）如图所示是第九届亚洲冬季运动会火种采集的示意图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擅于思考的小欣同学发现用阳光点燃火炬使用的是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凸透镜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凹透镜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），太阳能是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可再生能源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不可再生能源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），凸透镜的直径约为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填单位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8942" y="3284984"/>
            <a:ext cx="4495441" cy="299912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527254" y="1403575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凸透镜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58902" y="1895069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可再生能源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709643" y="2477217"/>
            <a:ext cx="5774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黑体" panose="02010609060101010101" pitchFamily="49" charset="-122"/>
              </a:rPr>
              <a:t>cm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09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日，在第九届亚冬会火种采集仪式上，现场用图甲中的冰透镜成功点燃了火炬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小红为了研究此现象，让光束透过近视眼镜和老花眼镜投射在墙上，如图乙所示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）方眼镜的透镜类型与冰透镜相同，为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透镜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4846" y="3140968"/>
            <a:ext cx="5978741" cy="31097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99062" y="1916832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下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134252" y="2488192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凸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09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大兴安岭中考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）如图所示是某新能源智能汽车的仪表盘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若司机没有系安全带，则仪表盘上的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指示灯亮起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是由锗、硅这类材料制成的，这类材料属于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导体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半导体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绝缘体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该汽车可以与手机之间实现智能互联，汽车与手机之间是利用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超声波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电磁波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）传递信息的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9253" y="3140968"/>
            <a:ext cx="3829050" cy="28765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342678" y="1911406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半导体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103778" y="249289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电磁波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840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月，中国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人造太阳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全超导托卡马克核聚变实验装置实现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亿摄氏度高温下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1066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秒的稳态运行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在核聚变过程中核能转化为内能，但内能却不能自发地转化为核能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说明能量的转化具有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性；在能量转化和转移的过程中，能量的总量保持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23398" y="1916832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方向　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126417" y="2489144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不变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93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凉山州中考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日，代号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鲲龙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的水陆两栖飞机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AG600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，批产首架机总装下线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这是我国自主研制的全球最大的水陆两栖特种用途飞机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鲲龙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飞行时机翼上方受到空气的压力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）下方受到空气的压力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如图甲所示，匀速飞行的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鲲龙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在投水灭火时，其动能会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鲲龙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执行海上救援任务时，可一次性救援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名遇险人员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在海上救援时，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鲲龙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静止在水面，如图乙所示，若此时遇险人员被救上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鲲龙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，飞机受到的浮力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6934" y="4653136"/>
            <a:ext cx="5177680" cy="194095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22969" y="1916832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小于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38622" y="297323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变小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671270" y="407707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变大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27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凉山州中考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）随着新能源电动汽车销量增长，充电桩的安装率不断提高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据了解，充电桩输出电压的范围是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~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，峰值功率高达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500kW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如图所示，充电站内各充电桩是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串联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并联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）的；利用充电桩给汽车电池充电的过程中，汽车电池相当于电路中的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；充电桩外壳常采用铝合金材料，为避免触电，外壳需连接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线；若充电桩起火，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灭火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5903" y="3628466"/>
            <a:ext cx="3135749" cy="25827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998862" y="194644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并联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455246" y="249289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用电器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990972" y="2984390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地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263558" y="303371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不能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74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扬州中考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）某款人形机器人参加半程马拉松比赛，安装在腹部的摄像头相当于一个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透镜，远处的物体成倒立、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该机器人跑步由电动机驱动，电动机的工作原理是磁场对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有力的作用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以并肩运动的陪跑员为参照物，机器人是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的，机器人跑完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21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路程用时约为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h 40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，平均速度约为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km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计算结果保留整数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6474" y="3717032"/>
            <a:ext cx="1834608" cy="252421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846734" y="141277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凸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463358" y="1340768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缩小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863812" y="1935416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通电导体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300353" y="249289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静止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574926" y="3068960"/>
            <a:ext cx="647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8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77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青海中考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）如图所示是我国首台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氢燃料无人驾驶拖拉机，它依托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网络通过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波实现远程控制，所用的芯片是由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导体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半导体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）材料制成；采用氢燃料，因为氢的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大；轮胎上的花纹是通过增大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来增大摩擦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0605" y="3284984"/>
            <a:ext cx="3246345" cy="261529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74726" y="137864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电磁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111430" y="1399851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半导体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692135" y="193130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热值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176438" y="2472843"/>
            <a:ext cx="2969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接触面的粗糙程度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51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17.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武汉中考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五一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假期，武汉光谷空轨单日客流量再创新高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光谷空轨是国内首条悬挂式单轨系统，运行线路全长为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 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km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，它凭借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人在空中游，景在脚下飞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的独特体验，以及全自动无人驾驶、人脸识别无感通行等创新应用，吸引海内外游客竞相乘坐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）如图所示，光谷空轨列车正在平稳运行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乘客有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景在脚下飞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的体验，是以</a:t>
            </a:r>
            <a:r>
              <a:rPr lang="en-US" altLang="zh-CN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为参照物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）若空轨列车某次跑完全程需要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 min</a:t>
            </a:r>
            <a:r>
              <a:rPr lang="zh-CN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kern="10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空轨列车的平均速度为</a:t>
            </a:r>
            <a:r>
              <a:rPr lang="en-US" altLang="zh-CN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km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5366" y="3645024"/>
            <a:ext cx="2160240" cy="260920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0590" y="357301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列车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066306" y="4718793"/>
            <a:ext cx="1032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31.5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76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）光谷空轨应用了飞轮储能等绿色环保生态节能技术，可实现能耗节约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15%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左右，助力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碳达峰、碳中和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目标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飞轮储能系统在储能时，利用列车制动时产生的电能驱动电动机，带动飞轮转动；在释能时，飞轮又带动发电机运行，此时飞轮储能系统将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能转化为电能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014" y="3140968"/>
            <a:ext cx="2664296" cy="321801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26654" y="2489143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机械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55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威海中考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）为应对低温环境，中国第五座南极科考站秦岭站主楼外墙采用了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厚的聚苯乙烯泡沫作为保温材料，如图所示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下列物品应用材料的性质与其不同的是（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羽绒服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鹅绒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暖水瓶塞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软木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铁锅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铁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冰箱壁填充物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发泡棉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25AW568.tif&amp;1043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014" y="2276872"/>
            <a:ext cx="2886075" cy="17272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46284" y="4248091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72285" y="201153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云南中考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高铁作为现代化轨道交通建设的重大成果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已成为一张中国递给世界的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亮丽名片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后高铁时代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中国应如何继续领跑世界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未来交通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高温超导磁悬浮列车将给出答案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高温超导体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180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相对低温超导体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268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95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能在相对更高温区下工作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应用高温超导磁悬浮技术把车轮改为悬浮装置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可制造如图甲所示的高温超导磁悬浮列车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8250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715963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在高温超导磁悬浮列车研究中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我国应用先进的高温超导钉扎磁悬浮技术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利用无形的磁场将列车上的超导材料牢牢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在轨道上方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这源于超导材料自身的磁通钉扎特性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如图乙所示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下方永磁轨道产生的磁感线能穿透高温超导体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并被钉扎中心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抓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这使得高温超导磁悬浮列车具备了自稳定、自悬浮、自导向的优异特性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如图丙所示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高温超导体上方放置的液氮用于冷却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使得列车运行仅依靠液氮冷却超导体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成本极低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8982" y="3573016"/>
            <a:ext cx="5119189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8949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磁悬浮技术虽然消除了传统列车的机械摩擦阻力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但仍存在制约其速度提升的因素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当列车时速超过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空气阻力将占列车运行总阻力的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80%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那么如何降低空气阻力呢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基于真空管道的磁悬浮列车技术应运而生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真空管道的引入大大降低了列车运行时的空气阻力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目前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我国高温超导磁悬浮列车关键技术已取得重大突破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可以使列车时速实现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1 000 km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我们期待不久的将来能乘坐这样的列车驰骋在祖国的大地上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1787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93733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）应用高温超导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磁悬浮技术，能将列车上的超导材料牢牢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在轨道上方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）基于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的磁悬浮列车技术可以降低列车运行时的空气阻力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）昆明到北京约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3 000km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，若乘坐速度为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1 000km/h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的高温超导磁悬浮列车，则从昆明到北京需要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______h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）结合所学知识分析列车运行依靠液氮冷却超导体成本极低的原因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98862" y="68432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钉扎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39022" y="4034892"/>
            <a:ext cx="4608512" cy="252816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494806" y="1236582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真空管道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flipH="1">
            <a:off x="2566814" y="2349948"/>
            <a:ext cx="15440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3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87208" y="3408264"/>
            <a:ext cx="9361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smtClean="0">
                <a:ea typeface="黑体" panose="02010609060101010101" pitchFamily="49" charset="-122"/>
                <a:cs typeface="Times New Roman" panose="02020603050405020304" pitchFamily="18" charset="0"/>
              </a:rPr>
              <a:t>氮气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含量很高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利用空气中的氮气液化获得液氮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因而成本很低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055646" y="2802987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空气中的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00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重庆中考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日，全球首艘高速可潜无人艇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蓝鲸号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下水，如图所示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其体积为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，依靠智能压载水舱系统进行浮沉调节，可实现数十米深的下潜、静态悬浮和水下航行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近海海水密度取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N/kg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）求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蓝鲸号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在近海悬浮时所受浮力大小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5253007"/>
            <a:ext cx="11449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蓝鲸号</a:t>
            </a:r>
            <a:r>
              <a:rPr lang="en-US" altLang="zh-CN" sz="2400" kern="100">
                <a:latin typeface="+mn-ea"/>
                <a:ea typeface="+mn-ea"/>
                <a:cs typeface="Times New Roman" panose="02020603050405020304" pitchFamily="18" charset="0"/>
              </a:rPr>
              <a:t>”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在近海悬浮时所受浮力</a:t>
            </a:r>
            <a:r>
              <a:rPr lang="en-US" altLang="zh-CN" sz="2400" i="1" kern="100">
                <a:latin typeface="+mn-lt"/>
                <a:cs typeface="Times New Roman" panose="02020603050405020304" pitchFamily="18" charset="0"/>
              </a:rPr>
              <a:t>F</a:t>
            </a:r>
            <a:r>
              <a:rPr lang="zh-CN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浮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latin typeface="+mn-lt"/>
                <a:cs typeface="Times New Roman" panose="02020603050405020304" pitchFamily="18" charset="0"/>
              </a:rPr>
              <a:t>G</a:t>
            </a:r>
            <a:r>
              <a:rPr lang="zh-CN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排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latin typeface="+mn-lt"/>
                <a:cs typeface="Times New Roman" panose="02020603050405020304" pitchFamily="18" charset="0"/>
              </a:rPr>
              <a:t>ρ</a:t>
            </a:r>
            <a:r>
              <a:rPr lang="zh-CN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sz="2400" i="1" kern="100">
                <a:latin typeface="+mn-lt"/>
                <a:cs typeface="Times New Roman" panose="02020603050405020304" pitchFamily="18" charset="0"/>
              </a:rPr>
              <a:t>gV</a:t>
            </a:r>
            <a:r>
              <a:rPr lang="zh-CN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排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1.0×10</a:t>
            </a:r>
            <a:r>
              <a:rPr lang="en-US" altLang="zh-CN" sz="2400" kern="100" baseline="30000" smtClean="0">
                <a:latin typeface="+mn-lt"/>
                <a:cs typeface="Times New Roman" panose="02020603050405020304" pitchFamily="18" charset="0"/>
              </a:rPr>
              <a:t>3 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kg/m</a:t>
            </a:r>
            <a:r>
              <a:rPr lang="en-US" altLang="zh-CN" sz="2400" kern="100" baseline="300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 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N/kg 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12m</a:t>
            </a:r>
            <a:r>
              <a:rPr lang="en-US" altLang="zh-CN" sz="2400" kern="100" baseline="300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5 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022" y="2982441"/>
            <a:ext cx="2892080" cy="2282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03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）求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蓝鲸号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在近海悬浮时，距海面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m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处的顶部受到海水的压强大小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蓝鲸号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从近海水平潜行至远海，海水密度突变为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kg/m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时，至少应增加多少自重才能防止上浮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268760"/>
            <a:ext cx="11278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>
                <a:latin typeface="+mn-ea"/>
                <a:ea typeface="+mn-ea"/>
                <a:cs typeface="Times New Roman" panose="02020603050405020304" pitchFamily="18" charset="0"/>
              </a:rPr>
              <a:t>“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蓝鲸号</a:t>
            </a:r>
            <a:r>
              <a:rPr lang="en-US" altLang="zh-CN" sz="2400" kern="100">
                <a:latin typeface="+mn-ea"/>
                <a:ea typeface="+mn-ea"/>
                <a:cs typeface="Times New Roman" panose="02020603050405020304" pitchFamily="18" charset="0"/>
              </a:rPr>
              <a:t>”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距海面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20 m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处的顶部受到海水的压强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sz="2400" i="1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gh</a:t>
            </a:r>
            <a:r>
              <a:rPr lang="zh-CN" altLang="zh-CN" sz="2400" kern="100" smtClean="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kg/m</a:t>
            </a:r>
            <a:r>
              <a:rPr lang="en-US" altLang="zh-CN" sz="2400" kern="100" baseline="300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10N/kg</a:t>
            </a:r>
            <a:endParaRPr lang="en-US" altLang="zh-CN" sz="2400" kern="100" smtClean="0">
              <a:latin typeface="+mn-lt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20m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Pa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843026"/>
            <a:ext cx="11485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>
                <a:latin typeface="+mn-ea"/>
                <a:ea typeface="+mn-ea"/>
                <a:cs typeface="Times New Roman" panose="02020603050405020304" pitchFamily="18" charset="0"/>
              </a:rPr>
              <a:t>“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蓝鲸号</a:t>
            </a:r>
            <a:r>
              <a:rPr lang="en-US" altLang="zh-CN" sz="2400" kern="100">
                <a:latin typeface="+mn-ea"/>
                <a:ea typeface="+mn-ea"/>
                <a:cs typeface="Times New Roman" panose="02020603050405020304" pitchFamily="18" charset="0"/>
              </a:rPr>
              <a:t>”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在近海悬浮时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，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浮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；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“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蓝鲸号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”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潜行至远海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所受</a:t>
            </a:r>
            <a:r>
              <a:rPr lang="zh-CN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浮力</a:t>
            </a:r>
            <a:endParaRPr lang="en-US" altLang="zh-CN" sz="2400" kern="100" smtClean="0">
              <a:latin typeface="+mn-lt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i="1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′</a:t>
            </a:r>
            <a:r>
              <a:rPr lang="zh-CN" altLang="zh-CN" sz="2400" kern="100" baseline="-250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浮</a:t>
            </a:r>
            <a:r>
              <a:rPr lang="zh-CN" altLang="zh-CN" sz="2400" kern="100" smtClean="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′</a:t>
            </a:r>
            <a:r>
              <a:rPr lang="zh-CN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gV</a:t>
            </a:r>
            <a:r>
              <a:rPr lang="zh-CN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排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03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kg/m</a:t>
            </a:r>
            <a:r>
              <a:rPr lang="en-US" altLang="zh-CN" sz="2400" kern="100" baseline="30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10N/kg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12m</a:t>
            </a:r>
            <a:r>
              <a:rPr lang="en-US" altLang="zh-CN" sz="2400" kern="100" baseline="30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236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应增加的自重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′</a:t>
            </a:r>
            <a:r>
              <a:rPr lang="zh-CN" altLang="zh-CN" sz="2400" kern="100" smtClean="0">
                <a:latin typeface="+mn-lt"/>
                <a:cs typeface="Times New Roman" panose="02020603050405020304" pitchFamily="18" charset="0"/>
              </a:rPr>
              <a:t>＝</a:t>
            </a:r>
            <a:endParaRPr lang="en-US" altLang="zh-CN" sz="2400" kern="100" smtClean="0">
              <a:latin typeface="+mn-lt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i="1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′</a:t>
            </a:r>
            <a:r>
              <a:rPr lang="zh-CN" altLang="zh-CN" sz="2400" kern="100" baseline="-250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浮</a:t>
            </a:r>
            <a:r>
              <a:rPr lang="zh-CN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236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5286" y="3024467"/>
            <a:ext cx="2390149" cy="188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36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湖南中考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）如图所示，农户在果树下铺上银色地膜，使果实能接收到更多的光照，促进果实着色，提高品质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这主要利用了银色地膜对光的（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折射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色散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直线传播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974" y="1988840"/>
            <a:ext cx="3738946" cy="25202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576154" y="140415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98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山西中考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时代，大数据中心的计算机主机在处理海量数据时会产生大量电热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如图所示，将主机直接浸泡在氟化液中，可有效冷却且能使电路元件长期稳定工作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由此可知，氟化液除具有良好的导热性外，还应具有良好的（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导电性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腐蚀性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绝缘性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磁性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014" y="2780928"/>
            <a:ext cx="2862509" cy="231248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199662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38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5531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山西中考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）如图所示为山西省运城市著名的七彩盐湖，运城人民在千年前就将盐湖水引入盐田，利用日光和风力使湖水减少，盐便结晶出来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此过程中，湖水发生的物态变化是（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汽化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升华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凝华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030" y="2276872"/>
            <a:ext cx="3007066" cy="235369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257084" y="198021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45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河北中考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）如图所示为河北丰宁抽水蓄能电站（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目前世界装机容量最大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）的示意图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用电低谷时，通过电力将水从下水库抽到上水库；用电高峰时，再由上水库放水至下水库发电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水从下水库被抽到上水库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重力势能减小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物料运输车沿盘山路行驶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速度增大时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动能减小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放水发电时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水由上水库至下水库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水的机械能变大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水沿自流排水洞自动向下流动时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重力势能转化为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3438" y="1916832"/>
            <a:ext cx="3597654" cy="266733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167214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65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）如图所示为我国海上原油加工平台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海葵一号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甲板配备的救生艇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在紧急状况下，人员可搭载救生艇从轨道上由静止释放滑入大海脱困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救生艇静止时不受支持力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救生艇下滑过程机械能增大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救生艇下滑过程重力势能减小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救生艇离开轨道后沿轨道方向做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匀速直线运动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7374" y="1916832"/>
            <a:ext cx="3932994" cy="24544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062758" y="193803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89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武汉中考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日，我国自主三代核电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华龙一号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全球首堆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中核集团福清核电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号机组实现连续安全稳定运行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1 000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天，持续向社会稳定输送清洁电能超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370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亿度，如图所示是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华龙一号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全球首堆外景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下列有关说法错误的是（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核能属于不可再生能源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核电站利用核反应堆通过可控核裂变释放核能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核反应堆将核能直接转化为电能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核废料具有放射性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一般深埋在人烟稀少的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地方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1430" y="2604578"/>
            <a:ext cx="3291886" cy="25957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8622" y="251157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20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兰州中考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）为了提升人们的生活品质，一些家庭安装了空气净化器，其工作原理如图所示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受到污染的空气被净化器吸入后，颗粒物进入电离区带上电荷，然后在集尘器上被带电金属网捕获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金属网吸引颗粒物的原理是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8154" y="2636912"/>
            <a:ext cx="5571248" cy="276788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87494" y="1893434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异种电荷相互吸引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64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2172</Words>
  <Application>Microsoft Office PowerPoint</Application>
  <PresentationFormat>自定义</PresentationFormat>
  <Paragraphs>129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等线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437</cp:revision>
  <dcterms:created xsi:type="dcterms:W3CDTF">2020-11-06T05:24:00Z</dcterms:created>
  <dcterms:modified xsi:type="dcterms:W3CDTF">2025-09-05T05:35:40Z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